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76"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19/05/2020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01018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19/05/2020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81302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19/05/2020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99190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19/05/2020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13871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B6A3C-B7CE-4AFE-A6BD-0F800A1FF87D}" type="datetimeFigureOut">
              <a:rPr lang="en-US" smtClean="0"/>
              <a:t>19/05/2020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65803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B6A3C-B7CE-4AFE-A6BD-0F800A1FF87D}" type="datetimeFigureOut">
              <a:rPr lang="en-US" smtClean="0"/>
              <a:t>19/05/2020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50152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B6A3C-B7CE-4AFE-A6BD-0F800A1FF87D}" type="datetimeFigureOut">
              <a:rPr lang="en-US" smtClean="0"/>
              <a:t>19/05/2020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24765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B6A3C-B7CE-4AFE-A6BD-0F800A1FF87D}" type="datetimeFigureOut">
              <a:rPr lang="en-US" smtClean="0"/>
              <a:t>19/05/2020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60329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B6A3C-B7CE-4AFE-A6BD-0F800A1FF87D}" type="datetimeFigureOut">
              <a:rPr lang="en-US" smtClean="0"/>
              <a:t>19/05/2020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77323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B6A3C-B7CE-4AFE-A6BD-0F800A1FF87D}" type="datetimeFigureOut">
              <a:rPr lang="en-US" smtClean="0"/>
              <a:t>19/05/2020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01023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B6A3C-B7CE-4AFE-A6BD-0F800A1FF87D}" type="datetimeFigureOut">
              <a:rPr lang="en-US" smtClean="0"/>
              <a:t>19/05/2020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354912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B6A3C-B7CE-4AFE-A6BD-0F800A1FF87D}" type="datetimeFigureOut">
              <a:rPr lang="en-US" smtClean="0"/>
              <a:t>19/05/2020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04066-7C7D-414C-849F-18F02E92883D}" type="slidenum">
              <a:rPr lang="en-US" smtClean="0"/>
              <a:t>‹#›</a:t>
            </a:fld>
            <a:endParaRPr lang="en-US"/>
          </a:p>
        </p:txBody>
      </p:sp>
    </p:spTree>
    <p:extLst>
      <p:ext uri="{BB962C8B-B14F-4D97-AF65-F5344CB8AC3E}">
        <p14:creationId xmlns:p14="http://schemas.microsoft.com/office/powerpoint/2010/main" val="427324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018" y="692726"/>
            <a:ext cx="9351818" cy="3422073"/>
          </a:xfrm>
        </p:spPr>
        <p:txBody>
          <a:bodyPr>
            <a:noAutofit/>
          </a:bodyPr>
          <a:lstStyle/>
          <a:p>
            <a:r>
              <a:rPr lang="en-US" sz="4000" dirty="0"/>
              <a:t/>
            </a:r>
            <a:br>
              <a:rPr lang="en-US" sz="4000"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a:xfrm>
            <a:off x="1524000" y="4100944"/>
            <a:ext cx="9144000" cy="1156855"/>
          </a:xfrm>
        </p:spPr>
        <p:txBody>
          <a:bodyPr/>
          <a:lstStyle/>
          <a:p>
            <a:endParaRPr lang="en-US" b="1" dirty="0" smtClean="0"/>
          </a:p>
          <a:p>
            <a:r>
              <a:rPr lang="en-US" sz="4400" b="1" dirty="0" smtClean="0"/>
              <a:t>Dr</a:t>
            </a:r>
            <a:r>
              <a:rPr lang="en-US" sz="4400" b="1" dirty="0"/>
              <a:t>. Sara Bukhari</a:t>
            </a:r>
          </a:p>
          <a:p>
            <a:endParaRPr lang="en-US" dirty="0"/>
          </a:p>
        </p:txBody>
      </p:sp>
    </p:spTree>
    <p:extLst>
      <p:ext uri="{BB962C8B-B14F-4D97-AF65-F5344CB8AC3E}">
        <p14:creationId xmlns:p14="http://schemas.microsoft.com/office/powerpoint/2010/main" val="1945822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2499" y="2204580"/>
            <a:ext cx="9714884" cy="2785378"/>
          </a:xfrm>
          <a:prstGeom prst="rect">
            <a:avLst/>
          </a:prstGeom>
        </p:spPr>
        <p:txBody>
          <a:bodyPr wrap="square">
            <a:spAutoFit/>
          </a:bodyPr>
          <a:lstStyle/>
          <a:p>
            <a:pPr algn="ctr"/>
            <a:r>
              <a:rPr lang="ar-SA" sz="17500" dirty="0"/>
              <a:t>قصیده</a:t>
            </a:r>
            <a:endParaRPr lang="en-US" sz="17500" dirty="0"/>
          </a:p>
        </p:txBody>
      </p:sp>
    </p:spTree>
    <p:extLst>
      <p:ext uri="{BB962C8B-B14F-4D97-AF65-F5344CB8AC3E}">
        <p14:creationId xmlns:p14="http://schemas.microsoft.com/office/powerpoint/2010/main" val="218522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7134" y="889844"/>
            <a:ext cx="9933140" cy="5170646"/>
          </a:xfrm>
          <a:prstGeom prst="rect">
            <a:avLst/>
          </a:prstGeom>
        </p:spPr>
        <p:txBody>
          <a:bodyPr wrap="square">
            <a:spAutoFit/>
          </a:bodyPr>
          <a:lstStyle/>
          <a:p>
            <a:pPr algn="r"/>
            <a:r>
              <a:rPr lang="ar-SA" sz="2200" dirty="0"/>
              <a:t>قصیده نوعی از شعر است که دو مصراع بیت اول و مصراع های دوم بقیه ی بیت های آن هم قافیه اند</a:t>
            </a:r>
            <a:r>
              <a:rPr lang="en-US" sz="2200" dirty="0"/>
              <a:t>.</a:t>
            </a:r>
            <a:br>
              <a:rPr lang="en-US" sz="2200" dirty="0"/>
            </a:br>
            <a:r>
              <a:rPr lang="ar-SA" sz="2200" dirty="0"/>
              <a:t>طول قصیده از 15 بیت تا 60 بیت می تواند باشد</a:t>
            </a:r>
            <a:r>
              <a:rPr lang="en-US" sz="2200" dirty="0"/>
              <a:t>.</a:t>
            </a:r>
            <a:br>
              <a:rPr lang="en-US" sz="2200" dirty="0"/>
            </a:br>
            <a:r>
              <a:rPr lang="en-US" sz="2200" dirty="0"/>
              <a:t/>
            </a:r>
            <a:br>
              <a:rPr lang="en-US" sz="2200" dirty="0"/>
            </a:br>
            <a:r>
              <a:rPr lang="ar-SA" sz="2200" dirty="0"/>
              <a:t>قصیده را می توان به شکل زیر تصویر کرد</a:t>
            </a:r>
            <a:r>
              <a:rPr lang="en-US" sz="2200" dirty="0"/>
              <a:t>:</a:t>
            </a:r>
            <a:br>
              <a:rPr lang="en-US" sz="2200" dirty="0"/>
            </a:br>
            <a:r>
              <a:rPr lang="en-US" sz="2200" dirty="0"/>
              <a:t/>
            </a:r>
            <a:br>
              <a:rPr lang="en-US" sz="2200" dirty="0"/>
            </a:br>
            <a:r>
              <a:rPr lang="en-US" sz="2200" dirty="0"/>
              <a:t>......................</a:t>
            </a:r>
            <a:r>
              <a:rPr lang="ar-SA" sz="2200" dirty="0"/>
              <a:t>الف///////// ...................... ب</a:t>
            </a:r>
            <a:r>
              <a:rPr lang="en-US" sz="2200" dirty="0"/>
              <a:t/>
            </a:r>
            <a:br>
              <a:rPr lang="en-US" sz="2200" dirty="0"/>
            </a:br>
            <a:r>
              <a:rPr lang="en-US" sz="2200" dirty="0"/>
              <a:t>...................... </a:t>
            </a:r>
            <a:r>
              <a:rPr lang="ar-SA" sz="2200" dirty="0"/>
              <a:t>ب ////////// ...................... ج</a:t>
            </a:r>
            <a:r>
              <a:rPr lang="en-US" sz="2200" dirty="0"/>
              <a:t/>
            </a:r>
            <a:br>
              <a:rPr lang="en-US" sz="2200" dirty="0"/>
            </a:br>
            <a:r>
              <a:rPr lang="en-US" sz="2200" dirty="0"/>
              <a:t>...................... </a:t>
            </a:r>
            <a:r>
              <a:rPr lang="ar-SA" sz="2200" dirty="0"/>
              <a:t>ج ////////// ...................... الف</a:t>
            </a:r>
            <a:r>
              <a:rPr lang="en-US" sz="2200" dirty="0"/>
              <a:t/>
            </a:r>
            <a:br>
              <a:rPr lang="en-US" sz="2200" dirty="0"/>
            </a:br>
            <a:r>
              <a:rPr lang="en-US" sz="2200" dirty="0"/>
              <a:t/>
            </a:r>
            <a:br>
              <a:rPr lang="en-US" sz="2200" dirty="0"/>
            </a:br>
            <a:r>
              <a:rPr lang="ar-SA" sz="2200" dirty="0"/>
              <a:t>لحن و موضوع قصیده حماسی است و در آن از مدح و مفاخره و هجو و ذم و .... سخن می رود و مسائل دیگر از قبیل مسائل اخلاقی و دینی و وصف طبیعت در قصیده جنبه فرعی دارد</a:t>
            </a:r>
            <a:r>
              <a:rPr lang="en-US" sz="2200" dirty="0"/>
              <a:t>.</a:t>
            </a:r>
            <a:br>
              <a:rPr lang="en-US" sz="2200" dirty="0"/>
            </a:br>
            <a:r>
              <a:rPr lang="en-US" sz="2200" dirty="0"/>
              <a:t/>
            </a:r>
            <a:br>
              <a:rPr lang="en-US" sz="2200" dirty="0"/>
            </a:br>
            <a:r>
              <a:rPr lang="ar-SA" sz="2200" dirty="0"/>
              <a:t>هر چند قصاید شاعرانی چون ناصرخسرو به موضوعات مذهبی و فلسفی و منوچهری و خاقانی به وصف طبیعت و سنایی به عرفان و مسعود سعد به حسبیه معروفند اما مضمون اصلی قصیده مدح است و در قصاید عنصری و انوری نیز موضوع اصلی مدح کردن شاهان است</a:t>
            </a:r>
            <a:r>
              <a:rPr lang="en-US" sz="2200" dirty="0"/>
              <a:t>.</a:t>
            </a:r>
            <a:endParaRPr lang="en-US" sz="2200" dirty="0"/>
          </a:p>
        </p:txBody>
      </p:sp>
    </p:spTree>
    <p:extLst>
      <p:ext uri="{BB962C8B-B14F-4D97-AF65-F5344CB8AC3E}">
        <p14:creationId xmlns:p14="http://schemas.microsoft.com/office/powerpoint/2010/main" val="610784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349" y="889349"/>
            <a:ext cx="10584492" cy="5293757"/>
          </a:xfrm>
          <a:prstGeom prst="rect">
            <a:avLst/>
          </a:prstGeom>
        </p:spPr>
        <p:txBody>
          <a:bodyPr wrap="square">
            <a:spAutoFit/>
          </a:bodyPr>
          <a:lstStyle/>
          <a:p>
            <a:pPr algn="r"/>
            <a:r>
              <a:rPr lang="ar-SA" dirty="0"/>
              <a:t>تصویر</a:t>
            </a:r>
            <a:r>
              <a:rPr lang="en-US" sz="2000" dirty="0"/>
              <a:t/>
            </a:r>
            <a:br>
              <a:rPr lang="en-US" sz="2000" dirty="0"/>
            </a:br>
            <a:r>
              <a:rPr lang="ar-SA" sz="2000" dirty="0"/>
              <a:t>قصیده قالب رایح شعر فارسی از اوایل قرن چهارم تا پایان قرن ششم است و از این تاریخ به بعد غزل اندک اندک جای آن را می گیرد اما اوج قصیده سرائی در قرون پنجم و ششم است</a:t>
            </a:r>
            <a:r>
              <a:rPr lang="en-US" sz="2000" dirty="0"/>
              <a:t>.</a:t>
            </a:r>
            <a:br>
              <a:rPr lang="en-US" sz="2000" dirty="0"/>
            </a:br>
            <a:r>
              <a:rPr lang="en-US" sz="2000" dirty="0"/>
              <a:t/>
            </a:r>
            <a:br>
              <a:rPr lang="en-US" sz="2000" dirty="0"/>
            </a:br>
            <a:r>
              <a:rPr lang="ar-SA" sz="2000" dirty="0"/>
              <a:t>در قرن ششم بر اثر تحولات سیاسی و اجتماعی که رخ می دهد (بر روی کار آمدن سلجوقیان) بازار مدح از رونق می افتد و تصوف رواج می یابد و قصیده که اصل موضوع آن ستایش ممدوح در پایان شعر است جای خود را به دیگر قالب های شعری می دهد هر چند از این دوره به بعد هم قصیده دیده می شود اما دیگر قالب رایج نیست و غزل حتی وظیفه اصلی قصیده که مدح باشد را نیز بر عهده می گیرد</a:t>
            </a:r>
            <a:r>
              <a:rPr lang="en-US" sz="2000" dirty="0"/>
              <a:t>.</a:t>
            </a:r>
            <a:br>
              <a:rPr lang="en-US" sz="2000" dirty="0"/>
            </a:br>
            <a:r>
              <a:rPr lang="en-US" sz="2000" dirty="0"/>
              <a:t/>
            </a:r>
            <a:br>
              <a:rPr lang="en-US" sz="2000" dirty="0"/>
            </a:br>
            <a:r>
              <a:rPr lang="ar-SA" sz="2000" dirty="0"/>
              <a:t>سرانجام در قرن هفتم سعدی در طی قصیده ای مرگ قصیده را رسماً اعلام می کند و ساختمان سنتی آن در هم می شکند</a:t>
            </a:r>
            <a:r>
              <a:rPr lang="en-US" sz="2000" dirty="0"/>
              <a:t>.</a:t>
            </a:r>
            <a:br>
              <a:rPr lang="en-US" sz="2000" dirty="0"/>
            </a:br>
            <a:r>
              <a:rPr lang="en-US" sz="2000" dirty="0"/>
              <a:t/>
            </a:r>
            <a:br>
              <a:rPr lang="en-US" sz="2000" dirty="0"/>
            </a:br>
            <a:r>
              <a:rPr lang="ar-SA" sz="2000" dirty="0"/>
              <a:t>بعضی قصیده را "حماسه دروغین" خوانده اند چرا که در ادبیات حماسی قهرمان اغلب یک موجود اساطیری است که کارهای عجیب و خارج از توان بشر معمولی انجام می دهد ولی در قصیده همه ی این صفات در مورد شخصی که کاملاً او ا می شناسیم و می دانیم هیچ یک از این کارها را نمی تواند بکند بکار می رود</a:t>
            </a:r>
            <a:r>
              <a:rPr lang="en-US" sz="2000" dirty="0"/>
              <a:t>.</a:t>
            </a:r>
            <a:br>
              <a:rPr lang="en-US" sz="2000" dirty="0"/>
            </a:br>
            <a:r>
              <a:rPr lang="en-US" sz="2000" dirty="0"/>
              <a:t/>
            </a:r>
            <a:br>
              <a:rPr lang="en-US" sz="2000" dirty="0"/>
            </a:br>
            <a:r>
              <a:rPr lang="ar-SA" sz="2000" dirty="0"/>
              <a:t>در قصیده هایی که در مدح سلطان محمد غزنوی سروده شده است به نمونه های خوبی از این اغراق ها بر می خوریم که حتی اندکی هم با </a:t>
            </a:r>
            <a:r>
              <a:rPr lang="ar-SA" dirty="0"/>
              <a:t>واقعیت شخصیت او سازگار نبوده است</a:t>
            </a:r>
            <a:endParaRPr lang="en-US" dirty="0"/>
          </a:p>
        </p:txBody>
      </p:sp>
    </p:spTree>
    <p:extLst>
      <p:ext uri="{BB962C8B-B14F-4D97-AF65-F5344CB8AC3E}">
        <p14:creationId xmlns:p14="http://schemas.microsoft.com/office/powerpoint/2010/main" val="1301667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775" y="488515"/>
            <a:ext cx="10722279" cy="5909310"/>
          </a:xfrm>
          <a:prstGeom prst="rect">
            <a:avLst/>
          </a:prstGeom>
        </p:spPr>
        <p:txBody>
          <a:bodyPr wrap="square">
            <a:spAutoFit/>
          </a:bodyPr>
          <a:lstStyle/>
          <a:p>
            <a:pPr algn="r"/>
            <a:r>
              <a:rPr lang="en-US" dirty="0"/>
              <a:t/>
            </a:r>
            <a:br>
              <a:rPr lang="en-US" dirty="0"/>
            </a:br>
            <a:r>
              <a:rPr lang="ar-SA" dirty="0"/>
              <a:t>نمونه ای از </a:t>
            </a:r>
            <a:r>
              <a:rPr lang="ar-SA" dirty="0" smtClean="0"/>
              <a:t>قصیده</a:t>
            </a:r>
            <a:r>
              <a:rPr lang="en-US" dirty="0"/>
              <a:t/>
            </a:r>
            <a:br>
              <a:rPr lang="en-US" dirty="0"/>
            </a:br>
            <a:r>
              <a:rPr lang="ar-SA" dirty="0"/>
              <a:t>قصیده "بهاریه" فرخی شامل صد و بیست و پنج بیت و در مدح سلطان محمود غزنوی است که برای نمونه ابیاتی از آن نقل می شود</a:t>
            </a:r>
            <a:r>
              <a:rPr lang="en-US" dirty="0" smtClean="0"/>
              <a:t>:</a:t>
            </a:r>
            <a:r>
              <a:rPr lang="en-US" dirty="0"/>
              <a:t/>
            </a:r>
            <a:br>
              <a:rPr lang="en-US" dirty="0"/>
            </a:br>
            <a:r>
              <a:rPr lang="ar-SA" dirty="0"/>
              <a:t>بهار تازه دمید، ای به روی رشک بهار</a:t>
            </a:r>
            <a:r>
              <a:rPr lang="en-US" dirty="0"/>
              <a:t/>
            </a:r>
            <a:br>
              <a:rPr lang="en-US" dirty="0"/>
            </a:br>
            <a:r>
              <a:rPr lang="ar-SA" dirty="0"/>
              <a:t>بیا و روز مرا خوش کن و نبید بیار</a:t>
            </a:r>
            <a:r>
              <a:rPr lang="en-US" dirty="0"/>
              <a:t/>
            </a:r>
            <a:br>
              <a:rPr lang="en-US" dirty="0"/>
            </a:br>
            <a:r>
              <a:rPr lang="ar-SA" dirty="0"/>
              <a:t>همی به روی تو ماند بهار دیبا روی</a:t>
            </a:r>
            <a:r>
              <a:rPr lang="en-US" dirty="0"/>
              <a:t/>
            </a:r>
            <a:br>
              <a:rPr lang="en-US" dirty="0"/>
            </a:br>
            <a:r>
              <a:rPr lang="ar-SA" dirty="0"/>
              <a:t>همی سلامت روی تو و بقای بهار</a:t>
            </a:r>
            <a:r>
              <a:rPr lang="en-US" dirty="0"/>
              <a:t/>
            </a:r>
            <a:br>
              <a:rPr lang="en-US" dirty="0"/>
            </a:br>
            <a:r>
              <a:rPr lang="ar-SA" dirty="0"/>
              <a:t>رخ تو باغ من است و تو باغبان منی</a:t>
            </a:r>
            <a:r>
              <a:rPr lang="en-US" dirty="0"/>
              <a:t/>
            </a:r>
            <a:br>
              <a:rPr lang="en-US" dirty="0"/>
            </a:br>
            <a:r>
              <a:rPr lang="ar-SA" dirty="0"/>
              <a:t>مده به هیچکس از باغ من، گلی، ز نهار</a:t>
            </a:r>
            <a:r>
              <a:rPr lang="en-US" dirty="0"/>
              <a:t>!</a:t>
            </a:r>
            <a:br>
              <a:rPr lang="en-US" dirty="0"/>
            </a:br>
            <a:r>
              <a:rPr lang="ar-SA" dirty="0"/>
              <a:t>به روز معرکه، بسیار دیده پشت ملوک</a:t>
            </a:r>
            <a:r>
              <a:rPr lang="en-US" dirty="0"/>
              <a:t/>
            </a:r>
            <a:br>
              <a:rPr lang="en-US" dirty="0"/>
            </a:br>
            <a:r>
              <a:rPr lang="ar-SA" dirty="0"/>
              <a:t>به وقت حمله، فراوان دریده صف سوار</a:t>
            </a:r>
            <a:r>
              <a:rPr lang="en-US" dirty="0"/>
              <a:t/>
            </a:r>
            <a:br>
              <a:rPr lang="en-US" dirty="0"/>
            </a:br>
            <a:r>
              <a:rPr lang="ar-SA" dirty="0"/>
              <a:t>همیشه عادت او بر کشیدن اسلام</a:t>
            </a:r>
            <a:r>
              <a:rPr lang="en-US" dirty="0"/>
              <a:t/>
            </a:r>
            <a:br>
              <a:rPr lang="en-US" dirty="0"/>
            </a:br>
            <a:r>
              <a:rPr lang="ar-SA" dirty="0"/>
              <a:t>همیشه همت او نیست کردن کفار</a:t>
            </a:r>
            <a:r>
              <a:rPr lang="en-US" dirty="0"/>
              <a:t/>
            </a:r>
            <a:br>
              <a:rPr lang="en-US" dirty="0"/>
            </a:br>
            <a:r>
              <a:rPr lang="ar-SA" dirty="0"/>
              <a:t>عطای تو به همه جایگه رسید و، رسد</a:t>
            </a:r>
            <a:r>
              <a:rPr lang="en-US" dirty="0"/>
              <a:t/>
            </a:r>
            <a:br>
              <a:rPr lang="en-US" dirty="0"/>
            </a:br>
            <a:r>
              <a:rPr lang="ar-SA" dirty="0"/>
              <a:t>بلند همت تو بر سپهر دایره وار</a:t>
            </a:r>
            <a:r>
              <a:rPr lang="en-US" dirty="0"/>
              <a:t/>
            </a:r>
            <a:br>
              <a:rPr lang="en-US" dirty="0"/>
            </a:br>
            <a:r>
              <a:rPr lang="ar-SA" dirty="0"/>
              <a:t>کجا تواند گفتن کس آنچه تو کردی</a:t>
            </a:r>
            <a:r>
              <a:rPr lang="en-US" dirty="0"/>
              <a:t/>
            </a:r>
            <a:br>
              <a:rPr lang="en-US" dirty="0"/>
            </a:br>
            <a:r>
              <a:rPr lang="ar-SA" dirty="0"/>
              <a:t>کجا رسد بر کردارهای تو گفتار؟</a:t>
            </a:r>
            <a:r>
              <a:rPr lang="en-US" dirty="0"/>
              <a:t/>
            </a:r>
            <a:br>
              <a:rPr lang="en-US" dirty="0"/>
            </a:br>
            <a:r>
              <a:rPr lang="ar-SA" dirty="0"/>
              <a:t>تو آن شهی که ترا هر کجا شوی، شب و روز</a:t>
            </a:r>
            <a:r>
              <a:rPr lang="en-US" dirty="0"/>
              <a:t/>
            </a:r>
            <a:br>
              <a:rPr lang="en-US" dirty="0"/>
            </a:br>
            <a:r>
              <a:rPr lang="ar-SA" dirty="0"/>
              <a:t>همی رود ظفر و فتح، بر یمین و یسار</a:t>
            </a:r>
            <a:r>
              <a:rPr lang="en-US" dirty="0"/>
              <a:t/>
            </a:r>
            <a:br>
              <a:rPr lang="en-US" dirty="0"/>
            </a:br>
            <a:r>
              <a:rPr lang="ar-SA" dirty="0"/>
              <a:t>خدایگان جهان باش، وز جهان برخور</a:t>
            </a:r>
            <a:r>
              <a:rPr lang="en-US" dirty="0"/>
              <a:t/>
            </a:r>
            <a:br>
              <a:rPr lang="en-US" dirty="0"/>
            </a:br>
            <a:r>
              <a:rPr lang="ar-SA" dirty="0"/>
              <a:t>به کام زی و جهان را به کام خویش گذار</a:t>
            </a:r>
            <a:endParaRPr lang="en-US" dirty="0"/>
          </a:p>
        </p:txBody>
      </p:sp>
    </p:spTree>
    <p:extLst>
      <p:ext uri="{BB962C8B-B14F-4D97-AF65-F5344CB8AC3E}">
        <p14:creationId xmlns:p14="http://schemas.microsoft.com/office/powerpoint/2010/main" val="261562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6197" y="839244"/>
            <a:ext cx="10972800" cy="4524315"/>
          </a:xfrm>
          <a:prstGeom prst="rect">
            <a:avLst/>
          </a:prstGeom>
        </p:spPr>
        <p:txBody>
          <a:bodyPr wrap="square">
            <a:spAutoFit/>
          </a:bodyPr>
          <a:lstStyle/>
          <a:p>
            <a:pPr algn="r"/>
            <a:r>
              <a:rPr lang="ar-SA" sz="2400" dirty="0"/>
              <a:t>قصیده</a:t>
            </a:r>
            <a:r>
              <a:rPr lang="en-US" sz="2400" dirty="0"/>
              <a:t>:</a:t>
            </a:r>
            <a:br>
              <a:rPr lang="en-US" sz="2400" dirty="0"/>
            </a:br>
            <a:r>
              <a:rPr lang="en-US" sz="2400" dirty="0"/>
              <a:t/>
            </a:r>
            <a:br>
              <a:rPr lang="en-US" sz="2400" dirty="0"/>
            </a:br>
            <a:r>
              <a:rPr lang="ar-SA" sz="2400" dirty="0"/>
              <a:t>قصیده یعنی قصد کرده شده، و مقصود خاص یعنی شعری که در آن قصد خاصی است و آن قصد مدح است در اصل. این قالب رایج و مسلط شعر بوده است از آغاز تا پایان قرن ششم و اوج آن از سراسر قرن پنج و نیمه اول قرن ششم است. اما در قرن ششم با کار آمدن سلجوقیان و رواج تصوف و انتقال پایتخت از خراسان به عراق عجم و عوامل دیگر، بازار مدح از رونق می افتد، حضور ممدوح در قصیده کمرنگ می شود تا از میان می رود. تا این که در قرن هفتم غزل کاملا بر قصیده چیره می شود. وحدت موضوع از خصوصیات قصاید قدیم فارسی است یعنی ارتباط موضوعی در ابیات یک شعر وجود دارد. اما رفته رفته در دوره های بعد این وحدت موضوع کمرنگ می شود</a:t>
            </a:r>
            <a:r>
              <a:rPr lang="en-US" sz="2400" dirty="0"/>
              <a:t>.</a:t>
            </a:r>
            <a:br>
              <a:rPr lang="en-US" sz="2400" dirty="0"/>
            </a:br>
            <a:r>
              <a:rPr lang="en-US" sz="2400" dirty="0"/>
              <a:t/>
            </a:r>
            <a:br>
              <a:rPr lang="en-US" sz="2400" dirty="0"/>
            </a:br>
            <a:r>
              <a:rPr lang="ar-SA" sz="2400" dirty="0"/>
              <a:t>محدودیت موضوع: موضوع قصاید قدیم فارسی بیشتر مدح است اما رفته رفته موضوع قصاید تنوع پیدا کرده و به پند و اخلاق و روایت و وصف هم بدل می شود</a:t>
            </a:r>
            <a:endParaRPr lang="en-US" sz="2400" dirty="0"/>
          </a:p>
        </p:txBody>
      </p:sp>
    </p:spTree>
    <p:extLst>
      <p:ext uri="{BB962C8B-B14F-4D97-AF65-F5344CB8AC3E}">
        <p14:creationId xmlns:p14="http://schemas.microsoft.com/office/powerpoint/2010/main" val="1159972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3879" y="1014608"/>
            <a:ext cx="10960274" cy="4247317"/>
          </a:xfrm>
          <a:prstGeom prst="rect">
            <a:avLst/>
          </a:prstGeom>
        </p:spPr>
        <p:txBody>
          <a:bodyPr wrap="square">
            <a:spAutoFit/>
          </a:bodyPr>
          <a:lstStyle/>
          <a:p>
            <a:pPr algn="r"/>
            <a:r>
              <a:rPr lang="ar-SA" dirty="0"/>
              <a:t>ردیف و زبان: نخستین قصاید ادب فارسی دارای ردیف های ساده و زبانی حماسی و کهن است حال آن که در قرون بعد ردیف ها دراز است زبان حماسی نیست و استفاده از لغات عربی در قصیده باب می شود</a:t>
            </a:r>
            <a:r>
              <a:rPr lang="en-US" dirty="0"/>
              <a:t>.</a:t>
            </a:r>
            <a:br>
              <a:rPr lang="en-US" dirty="0"/>
            </a:br>
            <a:r>
              <a:rPr lang="en-US" dirty="0"/>
              <a:t/>
            </a:r>
            <a:br>
              <a:rPr lang="en-US" dirty="0"/>
            </a:br>
            <a:r>
              <a:rPr lang="ar-SA" dirty="0"/>
              <a:t>تقلید: قصیده اولین نوع شعری است که در ادبیات فارسی به تقلید از ادبیات عرب به وجود آمده است و رودکی و عنصری قصیده را در همه ابعاد از شعر عربی تقلید کرده اند. اما رفته رفته از هم متمایز می شوند. شعر فارسی کلا سیک بہ درون گرایی و وصف معشوق پنهانی و درونی می رود و شعر عرب برون گرا و توصیفی است.قصیده معمولا از حدود </a:t>
            </a:r>
            <a:r>
              <a:rPr lang="fa-IR" dirty="0"/>
              <a:t>۱۵</a:t>
            </a:r>
            <a:r>
              <a:rPr lang="ar-SA" dirty="0"/>
              <a:t> تا پنجاه شصت بیت است. بیت اول آن مصرع است و مصراع های زوج یا سمت چپ یک قافیه (و ردیف) دارند به این شکل</a:t>
            </a:r>
            <a:r>
              <a:rPr lang="en-US" dirty="0"/>
              <a:t>:</a:t>
            </a:r>
            <a:br>
              <a:rPr lang="en-US" dirty="0"/>
            </a:br>
            <a:r>
              <a:rPr lang="en-US" dirty="0"/>
              <a:t/>
            </a:r>
            <a:br>
              <a:rPr lang="en-US" dirty="0"/>
            </a:br>
            <a:r>
              <a:rPr lang="ar-SA" dirty="0"/>
              <a:t>الف الف</a:t>
            </a:r>
            <a:r>
              <a:rPr lang="en-US" dirty="0"/>
              <a:t/>
            </a:r>
            <a:br>
              <a:rPr lang="en-US" dirty="0"/>
            </a:br>
            <a:r>
              <a:rPr lang="en-US" dirty="0"/>
              <a:t/>
            </a:r>
            <a:br>
              <a:rPr lang="en-US" dirty="0"/>
            </a:br>
            <a:r>
              <a:rPr lang="ar-SA" dirty="0"/>
              <a:t>ب الف</a:t>
            </a:r>
            <a:r>
              <a:rPr lang="en-US" dirty="0"/>
              <a:t/>
            </a:r>
            <a:br>
              <a:rPr lang="en-US" dirty="0"/>
            </a:br>
            <a:r>
              <a:rPr lang="en-US" dirty="0"/>
              <a:t/>
            </a:r>
            <a:br>
              <a:rPr lang="en-US" dirty="0"/>
            </a:br>
            <a:r>
              <a:rPr lang="ar-SA" dirty="0"/>
              <a:t>ج الف</a:t>
            </a:r>
            <a:r>
              <a:rPr lang="en-US" dirty="0"/>
              <a:t/>
            </a:r>
            <a:br>
              <a:rPr lang="en-US" dirty="0"/>
            </a:br>
            <a:r>
              <a:rPr lang="en-US" dirty="0"/>
              <a:t/>
            </a:r>
            <a:br>
              <a:rPr lang="en-US" dirty="0"/>
            </a:br>
            <a:r>
              <a:rPr lang="ar-SA" dirty="0"/>
              <a:t>د الف</a:t>
            </a:r>
            <a:endParaRPr lang="en-US" dirty="0"/>
          </a:p>
        </p:txBody>
      </p:sp>
    </p:spTree>
    <p:extLst>
      <p:ext uri="{BB962C8B-B14F-4D97-AF65-F5344CB8AC3E}">
        <p14:creationId xmlns:p14="http://schemas.microsoft.com/office/powerpoint/2010/main" val="1556493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036" y="951979"/>
            <a:ext cx="10822487" cy="4524315"/>
          </a:xfrm>
          <a:prstGeom prst="rect">
            <a:avLst/>
          </a:prstGeom>
        </p:spPr>
        <p:txBody>
          <a:bodyPr wrap="square">
            <a:spAutoFit/>
          </a:bodyPr>
          <a:lstStyle/>
          <a:p>
            <a:pPr algn="r"/>
            <a:r>
              <a:rPr lang="ar-SA" sz="2400" dirty="0"/>
              <a:t>در قصاید سنتی لحن و موضوع حماسی از مدح و مفاخره و هجو و ذم سخن می رود و سایر مطالب جنبۀ فرعی دارد و ثانوی قصاید سنتی از چهار بخش تشکیل شده است</a:t>
            </a:r>
            <a:r>
              <a:rPr lang="en-US" sz="2400" dirty="0"/>
              <a:t>:</a:t>
            </a:r>
            <a:br>
              <a:rPr lang="en-US" sz="2400" dirty="0"/>
            </a:br>
            <a:r>
              <a:rPr lang="en-US" sz="2400" dirty="0"/>
              <a:t/>
            </a:r>
            <a:br>
              <a:rPr lang="en-US" sz="2400" dirty="0"/>
            </a:br>
            <a:r>
              <a:rPr lang="fa-IR" sz="2400" dirty="0"/>
              <a:t>۱</a:t>
            </a:r>
            <a:r>
              <a:rPr lang="ar-SA" sz="2400" dirty="0"/>
              <a:t>ـ آغاز قصیده یا تشبیب یا تغزل که در مدح معشوق و توصیف زیبایی های طبیعت و وصف مجلس بزم و از این قبیل است</a:t>
            </a:r>
            <a:r>
              <a:rPr lang="en-US" sz="2400" dirty="0"/>
              <a:t>.</a:t>
            </a:r>
            <a:br>
              <a:rPr lang="en-US" sz="2400" dirty="0"/>
            </a:br>
            <a:r>
              <a:rPr lang="en-US" sz="2400" dirty="0"/>
              <a:t/>
            </a:r>
            <a:br>
              <a:rPr lang="en-US" sz="2400" dirty="0"/>
            </a:br>
            <a:r>
              <a:rPr lang="fa-IR" sz="2400" dirty="0"/>
              <a:t>۲</a:t>
            </a:r>
            <a:r>
              <a:rPr lang="ar-SA" sz="2400" dirty="0"/>
              <a:t>ـ مدح بہ وسیله تخلص از تغزل جدا می شود. تخلص یکی دوبیتی است که حد فاصل مدح و تغزل می شود</a:t>
            </a:r>
            <a:r>
              <a:rPr lang="en-US" sz="2400" dirty="0"/>
              <a:t>.</a:t>
            </a:r>
            <a:br>
              <a:rPr lang="en-US" sz="2400" dirty="0"/>
            </a:br>
            <a:r>
              <a:rPr lang="en-US" sz="2400" dirty="0"/>
              <a:t/>
            </a:r>
            <a:br>
              <a:rPr lang="en-US" sz="2400" dirty="0"/>
            </a:br>
            <a:r>
              <a:rPr lang="fa-IR" sz="2400" dirty="0"/>
              <a:t>۳</a:t>
            </a:r>
            <a:r>
              <a:rPr lang="ar-SA" sz="2400" dirty="0"/>
              <a:t>ـ تنۀ اصلی قصیده که مدح است. شاعر در این قسمت به مدح ممدوح می پردازد و با اغراق او را به صورت یک قهرمان حماسی و موجودی مافوق طبیعی توصیف می کند</a:t>
            </a:r>
            <a:r>
              <a:rPr lang="en-US" sz="2400" dirty="0"/>
              <a:t>.</a:t>
            </a:r>
            <a:br>
              <a:rPr lang="en-US" sz="2400" dirty="0"/>
            </a:br>
            <a:r>
              <a:rPr lang="en-US" sz="2400" dirty="0"/>
              <a:t/>
            </a:r>
            <a:br>
              <a:rPr lang="en-US" sz="2400" dirty="0"/>
            </a:br>
            <a:r>
              <a:rPr lang="ar-SA" sz="2400" dirty="0"/>
              <a:t>گرچه سندان را کنی چون موم روز عزق خوش موم را در زیر حزم خویش چون سندان کنی</a:t>
            </a:r>
            <a:endParaRPr lang="en-US" sz="2400" dirty="0"/>
          </a:p>
        </p:txBody>
      </p:sp>
    </p:spTree>
    <p:extLst>
      <p:ext uri="{BB962C8B-B14F-4D97-AF65-F5344CB8AC3E}">
        <p14:creationId xmlns:p14="http://schemas.microsoft.com/office/powerpoint/2010/main" val="317624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249" y="901874"/>
            <a:ext cx="11098061" cy="4893647"/>
          </a:xfrm>
          <a:prstGeom prst="rect">
            <a:avLst/>
          </a:prstGeom>
        </p:spPr>
        <p:txBody>
          <a:bodyPr wrap="square">
            <a:spAutoFit/>
          </a:bodyPr>
          <a:lstStyle/>
          <a:p>
            <a:pPr algn="r"/>
            <a:r>
              <a:rPr lang="fa-IR" sz="2400" dirty="0"/>
              <a:t>۴</a:t>
            </a:r>
            <a:r>
              <a:rPr lang="ar-SA" sz="2400" dirty="0"/>
              <a:t>ـ پایان شعر یا شریطه</a:t>
            </a:r>
            <a:r>
              <a:rPr lang="en-US" sz="2400" dirty="0"/>
              <a:t/>
            </a:r>
            <a:br>
              <a:rPr lang="en-US" sz="2400" dirty="0"/>
            </a:br>
            <a:r>
              <a:rPr lang="en-US" sz="2400" dirty="0"/>
              <a:t/>
            </a:r>
            <a:br>
              <a:rPr lang="en-US" sz="2400" dirty="0"/>
            </a:br>
            <a:r>
              <a:rPr lang="ar-SA" sz="2400" dirty="0"/>
              <a:t>ابیات پایان شعر که شاعر در آن در حق ممدوح دعا می کند این دعا معمولا دعای تایید است. یعنی عمر ابدی خواسش برای ممدوح</a:t>
            </a:r>
            <a:r>
              <a:rPr lang="en-US" sz="2400" dirty="0"/>
              <a:t>.</a:t>
            </a:r>
            <a:br>
              <a:rPr lang="en-US" sz="2400" dirty="0"/>
            </a:br>
            <a:r>
              <a:rPr lang="en-US" sz="2400" dirty="0"/>
              <a:t/>
            </a:r>
            <a:br>
              <a:rPr lang="en-US" sz="2400" dirty="0"/>
            </a:br>
            <a:r>
              <a:rPr lang="ar-SA" sz="2400" dirty="0"/>
              <a:t>بقای شاه جهان با دو عزّ و دولت او دلش به رامش و دستش به باده و ساغر</a:t>
            </a:r>
            <a:r>
              <a:rPr lang="en-US" sz="2400" dirty="0"/>
              <a:t/>
            </a:r>
            <a:br>
              <a:rPr lang="en-US" sz="2400" dirty="0"/>
            </a:br>
            <a:r>
              <a:rPr lang="en-US" sz="2400" dirty="0"/>
              <a:t/>
            </a:r>
            <a:br>
              <a:rPr lang="en-US" sz="2400" dirty="0"/>
            </a:br>
            <a:r>
              <a:rPr lang="ar-SA" sz="2400" dirty="0"/>
              <a:t>قصیده یک نوع ادبی است چون غالب مختصات عمدۀ حماسه در آن است و از لحاظ شکل و معنی وضع مشخصی دارد گرچه قصیده حماسه ای دروغین است و قهرمانش را در اسناد تاریخی می توان جست اما قطعا خصوصیات ذکر شده غلو شده در قصیده را دارا نیست. در قرن ششم روح حماسی تضعیف می شود. مردم به قهرمانان دروغین ساخته شده توسط شاعران عقیده ای ندارند و این موجب زوال قصیده و در نهایت مرگ قصیده است که بعد از حملۀ مغول در قرن هفتم و برچیده شدن بساط پادشاهان بزرگ و دربارهای باشکوه اتفاق می افتد و دوران پادشاهی غزل فرا می رسد</a:t>
            </a:r>
            <a:endParaRPr lang="en-US" sz="2400" dirty="0"/>
          </a:p>
        </p:txBody>
      </p:sp>
    </p:spTree>
    <p:extLst>
      <p:ext uri="{BB962C8B-B14F-4D97-AF65-F5344CB8AC3E}">
        <p14:creationId xmlns:p14="http://schemas.microsoft.com/office/powerpoint/2010/main" val="3600679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114</Words>
  <Application>Microsoft Office PowerPoint</Application>
  <PresentationFormat>Custom</PresentationFormat>
  <Paragraphs>11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History of Persian Language &amp; Development of Persian Poetry Semester: 2nd M.s Course Code: Per-509 Credit Hours: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aatir</cp:lastModifiedBy>
  <cp:revision>14</cp:revision>
  <dcterms:created xsi:type="dcterms:W3CDTF">2020-05-18T13:21:56Z</dcterms:created>
  <dcterms:modified xsi:type="dcterms:W3CDTF">2020-05-19T06:34:33Z</dcterms:modified>
</cp:coreProperties>
</file>